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Halios" initials="MH" lastIdx="2" clrIdx="0">
    <p:extLst>
      <p:ext uri="{19B8F6BF-5375-455C-9EA6-DF929625EA0E}">
        <p15:presenceInfo xmlns:p15="http://schemas.microsoft.com/office/powerpoint/2012/main" userId="ef12978d7f498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1"/>
    <p:restoredTop sz="62470"/>
  </p:normalViewPr>
  <p:slideViewPr>
    <p:cSldViewPr snapToGrid="0" snapToObjects="1">
      <p:cViewPr varScale="1">
        <p:scale>
          <a:sx n="61" d="100"/>
          <a:sy n="61" d="100"/>
        </p:scale>
        <p:origin x="12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F537A4-F579-084D-A49E-19189D553219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02C042-B6E3-A94B-9CE1-0B8A26F64C6D}">
      <dgm:prSet phldrT="[Text]" custT="1"/>
      <dgm:spPr/>
      <dgm:t>
        <a:bodyPr/>
        <a:lstStyle/>
        <a:p>
          <a:r>
            <a:rPr lang="en-GB" sz="1400" dirty="0"/>
            <a:t>Observing the Data</a:t>
          </a:r>
        </a:p>
      </dgm:t>
    </dgm:pt>
    <dgm:pt modelId="{052EE8AD-1B47-A04E-BFEA-C52AC0B4265D}" type="parTrans" cxnId="{65B72F3B-B62B-684D-A532-8E19591C31B7}">
      <dgm:prSet/>
      <dgm:spPr/>
      <dgm:t>
        <a:bodyPr/>
        <a:lstStyle/>
        <a:p>
          <a:endParaRPr lang="en-GB" sz="1100"/>
        </a:p>
      </dgm:t>
    </dgm:pt>
    <dgm:pt modelId="{56B75575-01D0-DB46-8E8A-77BBA22D773D}" type="sibTrans" cxnId="{65B72F3B-B62B-684D-A532-8E19591C31B7}">
      <dgm:prSet/>
      <dgm:spPr/>
      <dgm:t>
        <a:bodyPr/>
        <a:lstStyle/>
        <a:p>
          <a:endParaRPr lang="en-GB" sz="1100"/>
        </a:p>
      </dgm:t>
    </dgm:pt>
    <dgm:pt modelId="{E8810677-C501-0F43-B790-8A60BC1F77AB}">
      <dgm:prSet phldrT="[Text]" custT="1"/>
      <dgm:spPr/>
      <dgm:t>
        <a:bodyPr/>
        <a:lstStyle/>
        <a:p>
          <a:r>
            <a:rPr lang="en-GB" sz="1400" dirty="0"/>
            <a:t>Text Normalisation</a:t>
          </a:r>
        </a:p>
      </dgm:t>
    </dgm:pt>
    <dgm:pt modelId="{00D1D391-E36F-1549-A20E-292653F56478}" type="parTrans" cxnId="{9434422D-2056-4B4C-910E-9004E8561B56}">
      <dgm:prSet/>
      <dgm:spPr/>
      <dgm:t>
        <a:bodyPr/>
        <a:lstStyle/>
        <a:p>
          <a:endParaRPr lang="en-GB" sz="1100"/>
        </a:p>
      </dgm:t>
    </dgm:pt>
    <dgm:pt modelId="{9344E533-EFE1-504D-810D-41E67438B5B0}" type="sibTrans" cxnId="{9434422D-2056-4B4C-910E-9004E8561B56}">
      <dgm:prSet/>
      <dgm:spPr/>
      <dgm:t>
        <a:bodyPr/>
        <a:lstStyle/>
        <a:p>
          <a:endParaRPr lang="en-GB" sz="1100"/>
        </a:p>
      </dgm:t>
    </dgm:pt>
    <dgm:pt modelId="{573083BD-3C4F-3B48-BEF3-A1BED00175F5}">
      <dgm:prSet phldrT="[Text]" custT="1"/>
      <dgm:spPr/>
      <dgm:t>
        <a:bodyPr/>
        <a:lstStyle/>
        <a:p>
          <a:r>
            <a:rPr lang="en-GB" sz="1400" dirty="0"/>
            <a:t>Split Dataset</a:t>
          </a:r>
        </a:p>
      </dgm:t>
    </dgm:pt>
    <dgm:pt modelId="{93A104B3-E8ED-4842-8BCB-A599BCEF4FBA}" type="parTrans" cxnId="{1BD41ACB-1869-F64C-9FB9-9D06FE9F0484}">
      <dgm:prSet/>
      <dgm:spPr/>
      <dgm:t>
        <a:bodyPr/>
        <a:lstStyle/>
        <a:p>
          <a:endParaRPr lang="en-GB" sz="1100"/>
        </a:p>
      </dgm:t>
    </dgm:pt>
    <dgm:pt modelId="{AD24AC63-3AE6-4240-9FA2-21331FBCD31B}" type="sibTrans" cxnId="{1BD41ACB-1869-F64C-9FB9-9D06FE9F0484}">
      <dgm:prSet/>
      <dgm:spPr/>
      <dgm:t>
        <a:bodyPr/>
        <a:lstStyle/>
        <a:p>
          <a:endParaRPr lang="en-GB" sz="1100"/>
        </a:p>
      </dgm:t>
    </dgm:pt>
    <dgm:pt modelId="{C357FC97-F83D-C24C-9BCE-73F06290226D}">
      <dgm:prSet phldrT="[Text]" custT="1"/>
      <dgm:spPr/>
      <dgm:t>
        <a:bodyPr/>
        <a:lstStyle/>
        <a:p>
          <a:r>
            <a:rPr lang="en-GB" sz="1400" dirty="0" err="1"/>
            <a:t>Stopwords</a:t>
          </a:r>
          <a:r>
            <a:rPr lang="en-GB" sz="1400" dirty="0"/>
            <a:t> </a:t>
          </a:r>
        </a:p>
      </dgm:t>
    </dgm:pt>
    <dgm:pt modelId="{3A50F4A6-4B84-A543-8089-41DC688AD91A}" type="parTrans" cxnId="{AE8D54E1-FD58-2D4C-BE6F-8C994C18FC1B}">
      <dgm:prSet/>
      <dgm:spPr/>
      <dgm:t>
        <a:bodyPr/>
        <a:lstStyle/>
        <a:p>
          <a:endParaRPr lang="en-GB" sz="1100"/>
        </a:p>
      </dgm:t>
    </dgm:pt>
    <dgm:pt modelId="{A5324036-BF29-1440-AC9D-6863BDCEC277}" type="sibTrans" cxnId="{AE8D54E1-FD58-2D4C-BE6F-8C994C18FC1B}">
      <dgm:prSet/>
      <dgm:spPr/>
      <dgm:t>
        <a:bodyPr/>
        <a:lstStyle/>
        <a:p>
          <a:endParaRPr lang="en-GB" sz="1100"/>
        </a:p>
      </dgm:t>
    </dgm:pt>
    <dgm:pt modelId="{E2B6FD17-03D2-8147-A524-3489FAA6132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Tokenization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Lemmatization</a:t>
          </a:r>
        </a:p>
      </dgm:t>
    </dgm:pt>
    <dgm:pt modelId="{6547040E-CD04-034C-A45D-0985D1D522C0}" type="parTrans" cxnId="{46123C4E-33A6-E247-82D7-3F8217F13B4C}">
      <dgm:prSet/>
      <dgm:spPr/>
      <dgm:t>
        <a:bodyPr/>
        <a:lstStyle/>
        <a:p>
          <a:endParaRPr lang="en-GB" sz="1100"/>
        </a:p>
      </dgm:t>
    </dgm:pt>
    <dgm:pt modelId="{E51CFBA1-8BB8-A94F-A17E-E54308C58C0F}" type="sibTrans" cxnId="{46123C4E-33A6-E247-82D7-3F8217F13B4C}">
      <dgm:prSet/>
      <dgm:spPr/>
      <dgm:t>
        <a:bodyPr/>
        <a:lstStyle/>
        <a:p>
          <a:endParaRPr lang="en-GB" sz="1100"/>
        </a:p>
      </dgm:t>
    </dgm:pt>
    <dgm:pt modelId="{684A33E3-A19F-3A43-978C-BAAC8F169372}">
      <dgm:prSet phldrT="[Text]"/>
      <dgm:spPr/>
      <dgm:t>
        <a:bodyPr/>
        <a:lstStyle/>
        <a:p>
          <a:endParaRPr lang="en-GB"/>
        </a:p>
      </dgm:t>
    </dgm:pt>
    <dgm:pt modelId="{C700DF3F-B3E1-754D-9232-5B277E7F2ED2}" type="parTrans" cxnId="{5000C1E3-ABFB-C04B-9CD7-30407134D74E}">
      <dgm:prSet/>
      <dgm:spPr/>
      <dgm:t>
        <a:bodyPr/>
        <a:lstStyle/>
        <a:p>
          <a:endParaRPr lang="en-GB" sz="1100"/>
        </a:p>
      </dgm:t>
    </dgm:pt>
    <dgm:pt modelId="{2A404591-79FB-8E4C-8F86-AFC89D07AFCC}" type="sibTrans" cxnId="{5000C1E3-ABFB-C04B-9CD7-30407134D74E}">
      <dgm:prSet/>
      <dgm:spPr/>
      <dgm:t>
        <a:bodyPr/>
        <a:lstStyle/>
        <a:p>
          <a:endParaRPr lang="en-GB" sz="1100"/>
        </a:p>
      </dgm:t>
    </dgm:pt>
    <dgm:pt modelId="{B207C82B-6ACF-0E4D-9A14-6C9A51FCC7D3}">
      <dgm:prSet phldrT="[Text]"/>
      <dgm:spPr/>
      <dgm:t>
        <a:bodyPr/>
        <a:lstStyle/>
        <a:p>
          <a:endParaRPr lang="en-GB"/>
        </a:p>
      </dgm:t>
    </dgm:pt>
    <dgm:pt modelId="{33FA40BE-14E9-4047-83E6-A329F6656F24}" type="parTrans" cxnId="{F3D31CF0-318F-4243-8BA7-18296DDEFD9A}">
      <dgm:prSet/>
      <dgm:spPr/>
      <dgm:t>
        <a:bodyPr/>
        <a:lstStyle/>
        <a:p>
          <a:endParaRPr lang="en-GB" sz="1100"/>
        </a:p>
      </dgm:t>
    </dgm:pt>
    <dgm:pt modelId="{27D7FF2C-2B17-B643-9B72-95DA7887D815}" type="sibTrans" cxnId="{F3D31CF0-318F-4243-8BA7-18296DDEFD9A}">
      <dgm:prSet/>
      <dgm:spPr/>
      <dgm:t>
        <a:bodyPr/>
        <a:lstStyle/>
        <a:p>
          <a:endParaRPr lang="en-GB" sz="1100"/>
        </a:p>
      </dgm:t>
    </dgm:pt>
    <dgm:pt modelId="{E10C7945-29CB-4045-A005-7B0F6E188AF9}">
      <dgm:prSet phldrT="[Text]"/>
      <dgm:spPr/>
      <dgm:t>
        <a:bodyPr/>
        <a:lstStyle/>
        <a:p>
          <a:endParaRPr lang="en-GB"/>
        </a:p>
      </dgm:t>
    </dgm:pt>
    <dgm:pt modelId="{1E582D88-4CD8-E049-90E1-9FB89C3602D2}" type="parTrans" cxnId="{ED20AA56-E511-9641-960B-4CEE440F825A}">
      <dgm:prSet/>
      <dgm:spPr/>
      <dgm:t>
        <a:bodyPr/>
        <a:lstStyle/>
        <a:p>
          <a:endParaRPr lang="en-GB" sz="1100"/>
        </a:p>
      </dgm:t>
    </dgm:pt>
    <dgm:pt modelId="{5C8BE812-DB7D-AD41-B0F8-907436DCCC0E}" type="sibTrans" cxnId="{ED20AA56-E511-9641-960B-4CEE440F825A}">
      <dgm:prSet/>
      <dgm:spPr/>
      <dgm:t>
        <a:bodyPr/>
        <a:lstStyle/>
        <a:p>
          <a:endParaRPr lang="en-GB" sz="1100"/>
        </a:p>
      </dgm:t>
    </dgm:pt>
    <dgm:pt modelId="{A97E0A67-0916-A44C-B51F-E59484DD4F4C}" type="pres">
      <dgm:prSet presAssocID="{3BF537A4-F579-084D-A49E-19189D553219}" presName="arrowDiagram" presStyleCnt="0">
        <dgm:presLayoutVars>
          <dgm:chMax val="5"/>
          <dgm:dir/>
          <dgm:resizeHandles val="exact"/>
        </dgm:presLayoutVars>
      </dgm:prSet>
      <dgm:spPr/>
    </dgm:pt>
    <dgm:pt modelId="{1F30DCFF-9E71-594A-8B52-652F519F1090}" type="pres">
      <dgm:prSet presAssocID="{3BF537A4-F579-084D-A49E-19189D553219}" presName="arrow" presStyleLbl="bgShp" presStyleIdx="0" presStyleCnt="1" custScaleX="84543" custScaleY="89322" custLinFactNeighborX="-703" custLinFactNeighborY="44"/>
      <dgm:spPr/>
    </dgm:pt>
    <dgm:pt modelId="{365A9400-D85F-CD40-81C0-2F2CB6600AB8}" type="pres">
      <dgm:prSet presAssocID="{3BF537A4-F579-084D-A49E-19189D553219}" presName="arrowDiagram5" presStyleCnt="0"/>
      <dgm:spPr/>
    </dgm:pt>
    <dgm:pt modelId="{F35AD35F-52FA-2641-B438-251CA99CE720}" type="pres">
      <dgm:prSet presAssocID="{8102C042-B6E3-A94B-9CE1-0B8A26F64C6D}" presName="bullet5a" presStyleLbl="node1" presStyleIdx="0" presStyleCnt="5" custScaleX="113133" custScaleY="92099" custLinFactNeighborX="88712" custLinFactNeighborY="84862"/>
      <dgm:spPr/>
    </dgm:pt>
    <dgm:pt modelId="{926307DF-4194-244F-8FAD-77CCABAFE29B}" type="pres">
      <dgm:prSet presAssocID="{8102C042-B6E3-A94B-9CE1-0B8A26F64C6D}" presName="textBox5a" presStyleLbl="revTx" presStyleIdx="0" presStyleCnt="5" custScaleX="144498" custScaleY="70817" custLinFactNeighborX="-8088" custLinFactNeighborY="12898">
        <dgm:presLayoutVars>
          <dgm:bulletEnabled val="1"/>
        </dgm:presLayoutVars>
      </dgm:prSet>
      <dgm:spPr/>
    </dgm:pt>
    <dgm:pt modelId="{2F8B8473-AB20-EF4E-A35F-31A79DD6BE01}" type="pres">
      <dgm:prSet presAssocID="{E8810677-C501-0F43-B790-8A60BC1F77AB}" presName="bullet5b" presStyleLbl="node1" presStyleIdx="1" presStyleCnt="5" custFlipVert="1" custScaleY="107389" custLinFactX="-28810" custLinFactY="71857" custLinFactNeighborX="-100000" custLinFactNeighborY="100000"/>
      <dgm:spPr/>
    </dgm:pt>
    <dgm:pt modelId="{CA410FF3-A4EB-2449-A614-86A5FFE8FCE3}" type="pres">
      <dgm:prSet presAssocID="{E8810677-C501-0F43-B790-8A60BC1F77AB}" presName="textBox5b" presStyleLbl="revTx" presStyleIdx="1" presStyleCnt="5" custScaleX="122327" custScaleY="54903" custLinFactNeighborX="-57481" custLinFactNeighborY="10814">
        <dgm:presLayoutVars>
          <dgm:bulletEnabled val="1"/>
        </dgm:presLayoutVars>
      </dgm:prSet>
      <dgm:spPr/>
    </dgm:pt>
    <dgm:pt modelId="{65A84965-71AC-9A4A-9166-10587A569A21}" type="pres">
      <dgm:prSet presAssocID="{573083BD-3C4F-3B48-BEF3-A1BED00175F5}" presName="bullet5c" presStyleLbl="node1" presStyleIdx="2" presStyleCnt="5" custLinFactX="-100000" custLinFactY="79497" custLinFactNeighborX="-176545" custLinFactNeighborY="100000"/>
      <dgm:spPr/>
    </dgm:pt>
    <dgm:pt modelId="{2F5FD1F0-6CD1-0A4B-ABD9-9DA2F8A9E34D}" type="pres">
      <dgm:prSet presAssocID="{573083BD-3C4F-3B48-BEF3-A1BED00175F5}" presName="textBox5c" presStyleLbl="revTx" presStyleIdx="2" presStyleCnt="5" custScaleY="62669" custLinFactX="-652" custLinFactNeighborX="-100000" custLinFactNeighborY="16157">
        <dgm:presLayoutVars>
          <dgm:bulletEnabled val="1"/>
        </dgm:presLayoutVars>
      </dgm:prSet>
      <dgm:spPr/>
    </dgm:pt>
    <dgm:pt modelId="{2731B517-04DF-1048-8E1B-7BEA2330CBC7}" type="pres">
      <dgm:prSet presAssocID="{E2B6FD17-03D2-8147-A524-3489FAA61328}" presName="bullet5d" presStyleLbl="node1" presStyleIdx="3" presStyleCnt="5" custLinFactX="-148549" custLinFactY="38939" custLinFactNeighborX="-200000" custLinFactNeighborY="100000"/>
      <dgm:spPr/>
    </dgm:pt>
    <dgm:pt modelId="{7D33AF9F-247A-D04F-87EA-F2C8455ADEC2}" type="pres">
      <dgm:prSet presAssocID="{E2B6FD17-03D2-8147-A524-3489FAA61328}" presName="textBox5d" presStyleLbl="revTx" presStyleIdx="3" presStyleCnt="5" custScaleX="171160" custScaleY="62982" custLinFactX="-4774" custLinFactNeighborX="-100000" custLinFactNeighborY="12829">
        <dgm:presLayoutVars>
          <dgm:bulletEnabled val="1"/>
        </dgm:presLayoutVars>
      </dgm:prSet>
      <dgm:spPr/>
    </dgm:pt>
    <dgm:pt modelId="{56ABA4F7-BEBF-7840-9861-BABA03606083}" type="pres">
      <dgm:prSet presAssocID="{C357FC97-F83D-C24C-9BCE-73F06290226D}" presName="bullet5e" presStyleLbl="node1" presStyleIdx="4" presStyleCnt="5" custScaleX="98102" custScaleY="101006" custLinFactX="-171240" custLinFactNeighborX="-200000" custLinFactNeighborY="94354"/>
      <dgm:spPr/>
    </dgm:pt>
    <dgm:pt modelId="{AB68DE93-98DB-7741-8DEC-3F988C4D22DC}" type="pres">
      <dgm:prSet presAssocID="{C357FC97-F83D-C24C-9BCE-73F06290226D}" presName="textBox5e" presStyleLbl="revTx" presStyleIdx="4" presStyleCnt="5" custScaleX="162950" custScaleY="74563" custLinFactX="-50091" custLinFactNeighborX="-100000" custLinFactNeighborY="14942">
        <dgm:presLayoutVars>
          <dgm:bulletEnabled val="1"/>
        </dgm:presLayoutVars>
      </dgm:prSet>
      <dgm:spPr/>
    </dgm:pt>
  </dgm:ptLst>
  <dgm:cxnLst>
    <dgm:cxn modelId="{9434422D-2056-4B4C-910E-9004E8561B56}" srcId="{3BF537A4-F579-084D-A49E-19189D553219}" destId="{E8810677-C501-0F43-B790-8A60BC1F77AB}" srcOrd="1" destOrd="0" parTransId="{00D1D391-E36F-1549-A20E-292653F56478}" sibTransId="{9344E533-EFE1-504D-810D-41E67438B5B0}"/>
    <dgm:cxn modelId="{9F50B83A-CE0F-0447-A3B0-13E265732C83}" type="presOf" srcId="{E2B6FD17-03D2-8147-A524-3489FAA61328}" destId="{7D33AF9F-247A-D04F-87EA-F2C8455ADEC2}" srcOrd="0" destOrd="0" presId="urn:microsoft.com/office/officeart/2005/8/layout/arrow2"/>
    <dgm:cxn modelId="{65B72F3B-B62B-684D-A532-8E19591C31B7}" srcId="{3BF537A4-F579-084D-A49E-19189D553219}" destId="{8102C042-B6E3-A94B-9CE1-0B8A26F64C6D}" srcOrd="0" destOrd="0" parTransId="{052EE8AD-1B47-A04E-BFEA-C52AC0B4265D}" sibTransId="{56B75575-01D0-DB46-8E8A-77BBA22D773D}"/>
    <dgm:cxn modelId="{46123C4E-33A6-E247-82D7-3F8217F13B4C}" srcId="{3BF537A4-F579-084D-A49E-19189D553219}" destId="{E2B6FD17-03D2-8147-A524-3489FAA61328}" srcOrd="3" destOrd="0" parTransId="{6547040E-CD04-034C-A45D-0985D1D522C0}" sibTransId="{E51CFBA1-8BB8-A94F-A17E-E54308C58C0F}"/>
    <dgm:cxn modelId="{ED20AA56-E511-9641-960B-4CEE440F825A}" srcId="{3BF537A4-F579-084D-A49E-19189D553219}" destId="{E10C7945-29CB-4045-A005-7B0F6E188AF9}" srcOrd="7" destOrd="0" parTransId="{1E582D88-4CD8-E049-90E1-9FB89C3602D2}" sibTransId="{5C8BE812-DB7D-AD41-B0F8-907436DCCC0E}"/>
    <dgm:cxn modelId="{A23B9A8B-0725-D441-A034-4C3AF4DA6F49}" type="presOf" srcId="{E8810677-C501-0F43-B790-8A60BC1F77AB}" destId="{CA410FF3-A4EB-2449-A614-86A5FFE8FCE3}" srcOrd="0" destOrd="0" presId="urn:microsoft.com/office/officeart/2005/8/layout/arrow2"/>
    <dgm:cxn modelId="{837B1C98-9E65-1043-91BA-8A84B8343E62}" type="presOf" srcId="{C357FC97-F83D-C24C-9BCE-73F06290226D}" destId="{AB68DE93-98DB-7741-8DEC-3F988C4D22DC}" srcOrd="0" destOrd="0" presId="urn:microsoft.com/office/officeart/2005/8/layout/arrow2"/>
    <dgm:cxn modelId="{2878299B-8E74-C942-B210-274A514F8AE9}" type="presOf" srcId="{3BF537A4-F579-084D-A49E-19189D553219}" destId="{A97E0A67-0916-A44C-B51F-E59484DD4F4C}" srcOrd="0" destOrd="0" presId="urn:microsoft.com/office/officeart/2005/8/layout/arrow2"/>
    <dgm:cxn modelId="{09D16AA6-93CC-074F-8069-96EDC74A74AB}" type="presOf" srcId="{573083BD-3C4F-3B48-BEF3-A1BED00175F5}" destId="{2F5FD1F0-6CD1-0A4B-ABD9-9DA2F8A9E34D}" srcOrd="0" destOrd="0" presId="urn:microsoft.com/office/officeart/2005/8/layout/arrow2"/>
    <dgm:cxn modelId="{1BD41ACB-1869-F64C-9FB9-9D06FE9F0484}" srcId="{3BF537A4-F579-084D-A49E-19189D553219}" destId="{573083BD-3C4F-3B48-BEF3-A1BED00175F5}" srcOrd="2" destOrd="0" parTransId="{93A104B3-E8ED-4842-8BCB-A599BCEF4FBA}" sibTransId="{AD24AC63-3AE6-4240-9FA2-21331FBCD31B}"/>
    <dgm:cxn modelId="{AE8D54E1-FD58-2D4C-BE6F-8C994C18FC1B}" srcId="{3BF537A4-F579-084D-A49E-19189D553219}" destId="{C357FC97-F83D-C24C-9BCE-73F06290226D}" srcOrd="4" destOrd="0" parTransId="{3A50F4A6-4B84-A543-8089-41DC688AD91A}" sibTransId="{A5324036-BF29-1440-AC9D-6863BDCEC277}"/>
    <dgm:cxn modelId="{5000C1E3-ABFB-C04B-9CD7-30407134D74E}" srcId="{3BF537A4-F579-084D-A49E-19189D553219}" destId="{684A33E3-A19F-3A43-978C-BAAC8F169372}" srcOrd="5" destOrd="0" parTransId="{C700DF3F-B3E1-754D-9232-5B277E7F2ED2}" sibTransId="{2A404591-79FB-8E4C-8F86-AFC89D07AFCC}"/>
    <dgm:cxn modelId="{A3F588E8-1A10-074C-A2E2-3F718160DC30}" type="presOf" srcId="{8102C042-B6E3-A94B-9CE1-0B8A26F64C6D}" destId="{926307DF-4194-244F-8FAD-77CCABAFE29B}" srcOrd="0" destOrd="0" presId="urn:microsoft.com/office/officeart/2005/8/layout/arrow2"/>
    <dgm:cxn modelId="{F3D31CF0-318F-4243-8BA7-18296DDEFD9A}" srcId="{3BF537A4-F579-084D-A49E-19189D553219}" destId="{B207C82B-6ACF-0E4D-9A14-6C9A51FCC7D3}" srcOrd="6" destOrd="0" parTransId="{33FA40BE-14E9-4047-83E6-A329F6656F24}" sibTransId="{27D7FF2C-2B17-B643-9B72-95DA7887D815}"/>
    <dgm:cxn modelId="{F58D1540-12B7-3446-ADF1-F90B1ECE1093}" type="presParOf" srcId="{A97E0A67-0916-A44C-B51F-E59484DD4F4C}" destId="{1F30DCFF-9E71-594A-8B52-652F519F1090}" srcOrd="0" destOrd="0" presId="urn:microsoft.com/office/officeart/2005/8/layout/arrow2"/>
    <dgm:cxn modelId="{1784A802-7BB1-CC49-B0F4-2F057548024D}" type="presParOf" srcId="{A97E0A67-0916-A44C-B51F-E59484DD4F4C}" destId="{365A9400-D85F-CD40-81C0-2F2CB6600AB8}" srcOrd="1" destOrd="0" presId="urn:microsoft.com/office/officeart/2005/8/layout/arrow2"/>
    <dgm:cxn modelId="{94E405C7-C7ED-314C-993B-ED41096E8EA0}" type="presParOf" srcId="{365A9400-D85F-CD40-81C0-2F2CB6600AB8}" destId="{F35AD35F-52FA-2641-B438-251CA99CE720}" srcOrd="0" destOrd="0" presId="urn:microsoft.com/office/officeart/2005/8/layout/arrow2"/>
    <dgm:cxn modelId="{1EF451C4-89CB-084A-844E-7CD8A91956AC}" type="presParOf" srcId="{365A9400-D85F-CD40-81C0-2F2CB6600AB8}" destId="{926307DF-4194-244F-8FAD-77CCABAFE29B}" srcOrd="1" destOrd="0" presId="urn:microsoft.com/office/officeart/2005/8/layout/arrow2"/>
    <dgm:cxn modelId="{60BD923E-FA9D-8A47-BB30-AE1F78898DC3}" type="presParOf" srcId="{365A9400-D85F-CD40-81C0-2F2CB6600AB8}" destId="{2F8B8473-AB20-EF4E-A35F-31A79DD6BE01}" srcOrd="2" destOrd="0" presId="urn:microsoft.com/office/officeart/2005/8/layout/arrow2"/>
    <dgm:cxn modelId="{D84F968F-4A34-9E41-B8AB-42E80F18909B}" type="presParOf" srcId="{365A9400-D85F-CD40-81C0-2F2CB6600AB8}" destId="{CA410FF3-A4EB-2449-A614-86A5FFE8FCE3}" srcOrd="3" destOrd="0" presId="urn:microsoft.com/office/officeart/2005/8/layout/arrow2"/>
    <dgm:cxn modelId="{5C0602A5-6AAE-7941-83C3-4F6BDFD3AFED}" type="presParOf" srcId="{365A9400-D85F-CD40-81C0-2F2CB6600AB8}" destId="{65A84965-71AC-9A4A-9166-10587A569A21}" srcOrd="4" destOrd="0" presId="urn:microsoft.com/office/officeart/2005/8/layout/arrow2"/>
    <dgm:cxn modelId="{6A83F5D4-71D8-6649-8B29-969841C9B8A9}" type="presParOf" srcId="{365A9400-D85F-CD40-81C0-2F2CB6600AB8}" destId="{2F5FD1F0-6CD1-0A4B-ABD9-9DA2F8A9E34D}" srcOrd="5" destOrd="0" presId="urn:microsoft.com/office/officeart/2005/8/layout/arrow2"/>
    <dgm:cxn modelId="{2A361201-A641-914E-A594-5C768309BDDC}" type="presParOf" srcId="{365A9400-D85F-CD40-81C0-2F2CB6600AB8}" destId="{2731B517-04DF-1048-8E1B-7BEA2330CBC7}" srcOrd="6" destOrd="0" presId="urn:microsoft.com/office/officeart/2005/8/layout/arrow2"/>
    <dgm:cxn modelId="{9A14ADBC-5350-204D-87D5-7F58DE59E331}" type="presParOf" srcId="{365A9400-D85F-CD40-81C0-2F2CB6600AB8}" destId="{7D33AF9F-247A-D04F-87EA-F2C8455ADEC2}" srcOrd="7" destOrd="0" presId="urn:microsoft.com/office/officeart/2005/8/layout/arrow2"/>
    <dgm:cxn modelId="{9C1A1024-7937-9745-AA6A-292220B9EE88}" type="presParOf" srcId="{365A9400-D85F-CD40-81C0-2F2CB6600AB8}" destId="{56ABA4F7-BEBF-7840-9861-BABA03606083}" srcOrd="8" destOrd="0" presId="urn:microsoft.com/office/officeart/2005/8/layout/arrow2"/>
    <dgm:cxn modelId="{4E750049-5BEC-634A-871A-2C6406D68273}" type="presParOf" srcId="{365A9400-D85F-CD40-81C0-2F2CB6600AB8}" destId="{AB68DE93-98DB-7741-8DEC-3F988C4D22D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0DCFF-9E71-594A-8B52-652F519F1090}">
      <dsp:nvSpPr>
        <dsp:cNvPr id="0" name=""/>
        <dsp:cNvSpPr/>
      </dsp:nvSpPr>
      <dsp:spPr>
        <a:xfrm>
          <a:off x="821691" y="280164"/>
          <a:ext cx="8516518" cy="56237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D35F-52FA-2641-B438-251CA99CE720}">
      <dsp:nvSpPr>
        <dsp:cNvPr id="0" name=""/>
        <dsp:cNvSpPr/>
      </dsp:nvSpPr>
      <dsp:spPr>
        <a:xfrm>
          <a:off x="1296545" y="4828726"/>
          <a:ext cx="262120" cy="2133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307DF-4194-244F-8FAD-77CCABAFE29B}">
      <dsp:nvSpPr>
        <dsp:cNvPr id="0" name=""/>
        <dsp:cNvSpPr/>
      </dsp:nvSpPr>
      <dsp:spPr>
        <a:xfrm>
          <a:off x="821726" y="5150715"/>
          <a:ext cx="1906854" cy="106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9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Observing the Data</a:t>
          </a:r>
        </a:p>
      </dsp:txBody>
      <dsp:txXfrm>
        <a:off x="821726" y="5150715"/>
        <a:ext cx="1906854" cy="1061155"/>
      </dsp:txXfrm>
    </dsp:sp>
    <dsp:sp modelId="{2F8B8473-AB20-EF4E-A35F-31A79DD6BE01}">
      <dsp:nvSpPr>
        <dsp:cNvPr id="0" name=""/>
        <dsp:cNvSpPr/>
      </dsp:nvSpPr>
      <dsp:spPr>
        <a:xfrm flipV="1">
          <a:off x="1893253" y="4027740"/>
          <a:ext cx="362649" cy="3894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10FF3-A4EB-2449-A614-86A5FFE8FCE3}">
      <dsp:nvSpPr>
        <dsp:cNvPr id="0" name=""/>
        <dsp:cNvSpPr/>
      </dsp:nvSpPr>
      <dsp:spPr>
        <a:xfrm>
          <a:off x="1393822" y="4479335"/>
          <a:ext cx="2045572" cy="144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6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Text Normalisation</a:t>
          </a:r>
        </a:p>
      </dsp:txBody>
      <dsp:txXfrm>
        <a:off x="1393822" y="4479335"/>
        <a:ext cx="2045572" cy="1448353"/>
      </dsp:txXfrm>
    </dsp:sp>
    <dsp:sp modelId="{65A84965-71AC-9A4A-9166-10587A569A21}">
      <dsp:nvSpPr>
        <dsp:cNvPr id="0" name=""/>
        <dsp:cNvSpPr/>
      </dsp:nvSpPr>
      <dsp:spPr>
        <a:xfrm>
          <a:off x="2634972" y="3325057"/>
          <a:ext cx="483532" cy="4835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D1F0-6CD1-0A4B-ABD9-9DA2F8A9E34D}">
      <dsp:nvSpPr>
        <dsp:cNvPr id="0" name=""/>
        <dsp:cNvSpPr/>
      </dsp:nvSpPr>
      <dsp:spPr>
        <a:xfrm>
          <a:off x="2257043" y="3931039"/>
          <a:ext cx="1944203" cy="221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214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Split Dataset</a:t>
          </a:r>
        </a:p>
      </dsp:txBody>
      <dsp:txXfrm>
        <a:off x="2257043" y="3931039"/>
        <a:ext cx="1944203" cy="2217448"/>
      </dsp:txXfrm>
    </dsp:sp>
    <dsp:sp modelId="{2731B517-04DF-1048-8E1B-7BEA2330CBC7}">
      <dsp:nvSpPr>
        <dsp:cNvPr id="0" name=""/>
        <dsp:cNvSpPr/>
      </dsp:nvSpPr>
      <dsp:spPr>
        <a:xfrm>
          <a:off x="3668938" y="2574409"/>
          <a:ext cx="624562" cy="624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3AF9F-247A-D04F-87EA-F2C8455ADEC2}">
      <dsp:nvSpPr>
        <dsp:cNvPr id="0" name=""/>
        <dsp:cNvSpPr/>
      </dsp:nvSpPr>
      <dsp:spPr>
        <a:xfrm>
          <a:off x="3330388" y="3340866"/>
          <a:ext cx="3448392" cy="265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943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Tokenization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Lemmatization</a:t>
          </a:r>
        </a:p>
      </dsp:txBody>
      <dsp:txXfrm>
        <a:off x="3330388" y="3340866"/>
        <a:ext cx="3448392" cy="2656780"/>
      </dsp:txXfrm>
    </dsp:sp>
    <dsp:sp modelId="{56ABA4F7-BEBF-7840-9861-BABA03606083}">
      <dsp:nvSpPr>
        <dsp:cNvPr id="0" name=""/>
        <dsp:cNvSpPr/>
      </dsp:nvSpPr>
      <dsp:spPr>
        <a:xfrm>
          <a:off x="4828111" y="1952366"/>
          <a:ext cx="780709" cy="8038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8DE93-98DB-7741-8DEC-3F988C4D22DC}">
      <dsp:nvSpPr>
        <dsp:cNvPr id="0" name=""/>
        <dsp:cNvSpPr/>
      </dsp:nvSpPr>
      <dsp:spPr>
        <a:xfrm>
          <a:off x="4514801" y="2840856"/>
          <a:ext cx="3282984" cy="3455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685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Stopwords</a:t>
          </a:r>
          <a:r>
            <a:rPr lang="en-GB" sz="1400" kern="1200" dirty="0"/>
            <a:t> </a:t>
          </a:r>
        </a:p>
      </dsp:txBody>
      <dsp:txXfrm>
        <a:off x="4514801" y="2840856"/>
        <a:ext cx="3282984" cy="3455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87BD-268B-1C48-91D7-82FC581F300B}" type="datetimeFigureOut">
              <a:rPr lang="en-CY" smtClean="0"/>
              <a:t>06/23/2021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183A0-F5FE-8A4D-AEC0-9F1B037836A2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5792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Observing Data: By observing the we were curious to see if there are differences in the requirements across states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Text Normalisation: Have the text normilise in order to pass it through the nlp pipeline. (lower cases etc)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Split Data: Given the availability of job descriptions for each states we decided to focus on CALIFORNIA, TEXAS, NEW YORK since they were the only states with a sufficient number of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Expand on SpaCy’s Stopwords: were added to spacys stopword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Tokenization:</a:t>
            </a: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Optimal Topic Number: We used coherence scores to choose the optimal topic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Y" sz="1200" dirty="0">
                <a:solidFill>
                  <a:schemeClr val="bg1"/>
                </a:solidFill>
              </a:rPr>
              <a:t>Topic Modeling: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I</a:t>
            </a:r>
            <a:r>
              <a:rPr lang="en-CY" sz="1200" dirty="0">
                <a:solidFill>
                  <a:schemeClr val="bg1"/>
                </a:solidFill>
              </a:rPr>
              <a:t>nsights: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sz="1200" dirty="0">
              <a:solidFill>
                <a:schemeClr val="bg1"/>
              </a:solidFill>
            </a:endParaRP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01681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6902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Based on the context, it was decided that the </a:t>
            </a:r>
            <a:r>
              <a:rPr lang="en-GB" dirty="0" err="1"/>
              <a:t>stopwords</a:t>
            </a:r>
            <a:r>
              <a:rPr lang="en-GB" dirty="0"/>
              <a:t> needed extra attention.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Words removed were not necessarily the most frequent ones but the ones that don’t provide useful information given the context at hand.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of the words were added were ‘including’ , ‘reporting’, ‘work’ , ‘ability’,  ‘employ’, ‘application’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1605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CY" dirty="0"/>
              <a:t>e did the same for the other two states and we got</a:t>
            </a:r>
          </a:p>
          <a:p>
            <a:r>
              <a:rPr lang="en-GB" dirty="0"/>
              <a:t>T</a:t>
            </a:r>
            <a:r>
              <a:rPr lang="en-CY" dirty="0"/>
              <a:t>exas 10 topics</a:t>
            </a:r>
          </a:p>
          <a:p>
            <a:r>
              <a:rPr lang="en-GB" dirty="0"/>
              <a:t>C</a:t>
            </a:r>
            <a:r>
              <a:rPr lang="en-CY" dirty="0"/>
              <a:t>alifornia 12</a:t>
            </a:r>
          </a:p>
          <a:p>
            <a:endParaRPr lang="en-CY" dirty="0"/>
          </a:p>
          <a:p>
            <a:endParaRPr lang="en-CY" dirty="0"/>
          </a:p>
          <a:p>
            <a:endParaRPr lang="en-CY" dirty="0"/>
          </a:p>
          <a:p>
            <a:r>
              <a:rPr lang="en-CY" dirty="0"/>
              <a:t>Lets take a glimpse at our interactive visualisation of New York. </a:t>
            </a:r>
          </a:p>
          <a:p>
            <a:r>
              <a:rPr lang="en-GB" dirty="0"/>
              <a:t>W</a:t>
            </a:r>
            <a:r>
              <a:rPr lang="en-CY" dirty="0"/>
              <a:t>e will explain how we label our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8822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York had some interesting topics. Lot of job opening from child companies of Walt Disney. Such as Disney+ and Motion Pictures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reference to excel requirement for Financial Analysts.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health analytics positions are dominated by mount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sinai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is  an integrated health care system.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picture is that California jobs ask for analyst in different fields.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California job descriptions ask for soft skills.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mentioning that candidates will not be exposed to discriminations.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 seems to ask more for data management skills and I.T. skills rather than analytics.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California and New York have been into analytics for years and they share common skill requirements.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recent rise in labour migration from California to Texas we can observe that there are not as many skills requirements in common.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assume that Texas is still developing in the analytics sector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confirm this we need longitudinal data to observe the evolution of the skills requirements in Texas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that over the next few years  California and Texas will have even more skill requirements in common.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6478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3A0-F5FE-8A4D-AEC0-9F1B037836A2}" type="slidenum">
              <a:rPr lang="en-CY" smtClean="0"/>
              <a:t>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04302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1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8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8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7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6/23/2021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214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5.sv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0B27BAF-733E-48FD-98A5-618004BCD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0" y="3751"/>
            <a:ext cx="1219199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5E0041-ABAD-AC44-9DA9-95C45CE94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87" y="1260910"/>
            <a:ext cx="4454201" cy="1296940"/>
          </a:xfrm>
        </p:spPr>
        <p:txBody>
          <a:bodyPr>
            <a:normAutofit/>
          </a:bodyPr>
          <a:lstStyle/>
          <a:p>
            <a:r>
              <a:rPr lang="en-CY" sz="2800" dirty="0"/>
              <a:t>Hackathon 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CE802-B455-014D-B8A4-CA1034AD2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5799" y="3132387"/>
            <a:ext cx="3330341" cy="920783"/>
          </a:xfrm>
        </p:spPr>
        <p:txBody>
          <a:bodyPr>
            <a:noAutofit/>
          </a:bodyPr>
          <a:lstStyle/>
          <a:p>
            <a:r>
              <a:rPr lang="en-GB" sz="1400" b="1" i="1" dirty="0"/>
              <a:t>G</a:t>
            </a:r>
            <a:r>
              <a:rPr lang="en-CY" sz="1400" b="1" i="1" dirty="0"/>
              <a:t>roup 2</a:t>
            </a:r>
          </a:p>
          <a:p>
            <a:r>
              <a:rPr lang="en-CY" sz="1400" dirty="0"/>
              <a:t>Rojeen Shams</a:t>
            </a:r>
          </a:p>
          <a:p>
            <a:r>
              <a:rPr lang="en-CY" sz="1400" dirty="0"/>
              <a:t>Bulat Farrakhov</a:t>
            </a:r>
          </a:p>
          <a:p>
            <a:r>
              <a:rPr lang="en-CY" sz="1400" dirty="0"/>
              <a:t>Zacharias Georgiou</a:t>
            </a:r>
          </a:p>
          <a:p>
            <a:r>
              <a:rPr lang="en-CY" sz="1400" dirty="0"/>
              <a:t>Georgios Halios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6804-D423-6D4D-83A0-B041ACFF6776}"/>
              </a:ext>
            </a:extLst>
          </p:cNvPr>
          <p:cNvSpPr txBox="1"/>
          <p:nvPr/>
        </p:nvSpPr>
        <p:spPr>
          <a:xfrm>
            <a:off x="2570206" y="1433384"/>
            <a:ext cx="1333910" cy="43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08363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042B-809A-CC43-99FE-7F3AE58F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D393-120F-FD41-A139-3C29168D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7"/>
            <a:ext cx="10515600" cy="4173936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endParaRPr lang="en-GB" dirty="0"/>
          </a:p>
          <a:p>
            <a:endParaRPr lang="en-C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A3B3-F411-5048-8FE9-516CF892938E}"/>
              </a:ext>
            </a:extLst>
          </p:cNvPr>
          <p:cNvSpPr txBox="1"/>
          <p:nvPr/>
        </p:nvSpPr>
        <p:spPr>
          <a:xfrm>
            <a:off x="8007178" y="2842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8F6A874-679B-9642-97CB-6B9A8C047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899542"/>
              </p:ext>
            </p:extLst>
          </p:nvPr>
        </p:nvGraphicFramePr>
        <p:xfrm>
          <a:off x="16476" y="281002"/>
          <a:ext cx="11714206" cy="629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F8BFFCBF-C8DC-4145-A7B4-F828E1DBFEF1}"/>
              </a:ext>
            </a:extLst>
          </p:cNvPr>
          <p:cNvSpPr/>
          <p:nvPr/>
        </p:nvSpPr>
        <p:spPr>
          <a:xfrm>
            <a:off x="6172760" y="1690688"/>
            <a:ext cx="1101424" cy="106012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208DB-236C-374F-9D88-AE0B8F97BB9D}"/>
              </a:ext>
            </a:extLst>
          </p:cNvPr>
          <p:cNvSpPr txBox="1"/>
          <p:nvPr/>
        </p:nvSpPr>
        <p:spPr>
          <a:xfrm>
            <a:off x="5871647" y="2764768"/>
            <a:ext cx="197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400" dirty="0"/>
              <a:t>Create and Tune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8A1AAC-024C-BD44-8F13-D596EA5F618D}"/>
              </a:ext>
            </a:extLst>
          </p:cNvPr>
          <p:cNvSpPr/>
          <p:nvPr/>
        </p:nvSpPr>
        <p:spPr>
          <a:xfrm flipH="1">
            <a:off x="7717709" y="1249250"/>
            <a:ext cx="1309816" cy="1215922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B25593-AA52-074B-8FB5-86840980285B}"/>
              </a:ext>
            </a:extLst>
          </p:cNvPr>
          <p:cNvSpPr txBox="1"/>
          <p:nvPr/>
        </p:nvSpPr>
        <p:spPr>
          <a:xfrm>
            <a:off x="7865795" y="2547636"/>
            <a:ext cx="170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sz="1400" dirty="0"/>
              <a:t>Model Visualisation</a:t>
            </a:r>
          </a:p>
        </p:txBody>
      </p:sp>
      <p:pic>
        <p:nvPicPr>
          <p:cNvPr id="29" name="Graphic 28" descr="Lightbulb with solid fill">
            <a:extLst>
              <a:ext uri="{FF2B5EF4-FFF2-40B4-BE49-F238E27FC236}">
                <a16:creationId xmlns:a16="http://schemas.microsoft.com/office/drawing/2014/main" id="{27EC0602-7C77-1F40-9C64-A46AE37DD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05349">
            <a:off x="9588662" y="514580"/>
            <a:ext cx="2124967" cy="21249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BBFCF6-CCF4-3240-B467-2A6297D015D0}"/>
              </a:ext>
            </a:extLst>
          </p:cNvPr>
          <p:cNvSpPr txBox="1"/>
          <p:nvPr/>
        </p:nvSpPr>
        <p:spPr>
          <a:xfrm>
            <a:off x="9949265" y="2604336"/>
            <a:ext cx="219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dirty="0"/>
              <a:t>INSIGHTS!</a:t>
            </a:r>
          </a:p>
        </p:txBody>
      </p:sp>
      <p:pic>
        <p:nvPicPr>
          <p:cNvPr id="38" name="Graphic 37" descr="Badge 7 with solid fill">
            <a:extLst>
              <a:ext uri="{FF2B5EF4-FFF2-40B4-BE49-F238E27FC236}">
                <a16:creationId xmlns:a16="http://schemas.microsoft.com/office/drawing/2014/main" id="{DAE3B56B-AE91-A945-BFC1-A433B7D12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2561" y="1007424"/>
            <a:ext cx="1747470" cy="1702895"/>
          </a:xfrm>
          <a:prstGeom prst="rect">
            <a:avLst/>
          </a:prstGeom>
        </p:spPr>
      </p:pic>
      <p:pic>
        <p:nvPicPr>
          <p:cNvPr id="40" name="Graphic 39" descr="Badge 6 with solid fill">
            <a:extLst>
              <a:ext uri="{FF2B5EF4-FFF2-40B4-BE49-F238E27FC236}">
                <a16:creationId xmlns:a16="http://schemas.microsoft.com/office/drawing/2014/main" id="{1532D696-5ECA-3A49-BFF0-6D4FC143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21413" y="1528821"/>
            <a:ext cx="1397815" cy="1397815"/>
          </a:xfrm>
          <a:prstGeom prst="rect">
            <a:avLst/>
          </a:prstGeom>
        </p:spPr>
      </p:pic>
      <p:pic>
        <p:nvPicPr>
          <p:cNvPr id="42" name="Graphic 41" descr="Badge 5 with solid fill">
            <a:extLst>
              <a:ext uri="{FF2B5EF4-FFF2-40B4-BE49-F238E27FC236}">
                <a16:creationId xmlns:a16="http://schemas.microsoft.com/office/drawing/2014/main" id="{B6805A82-56E8-314F-B177-7212E87AB7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0627" y="2045773"/>
            <a:ext cx="1165613" cy="1165613"/>
          </a:xfrm>
          <a:prstGeom prst="rect">
            <a:avLst/>
          </a:prstGeom>
        </p:spPr>
      </p:pic>
      <p:pic>
        <p:nvPicPr>
          <p:cNvPr id="44" name="Graphic 43" descr="Badge 4 with solid fill">
            <a:extLst>
              <a:ext uri="{FF2B5EF4-FFF2-40B4-BE49-F238E27FC236}">
                <a16:creationId xmlns:a16="http://schemas.microsoft.com/office/drawing/2014/main" id="{AFFCBEF2-D75A-7040-A36B-F676F04393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8730" y="2660373"/>
            <a:ext cx="1022443" cy="1022443"/>
          </a:xfrm>
          <a:prstGeom prst="rect">
            <a:avLst/>
          </a:prstGeom>
        </p:spPr>
      </p:pic>
      <p:pic>
        <p:nvPicPr>
          <p:cNvPr id="46" name="Graphic 45" descr="Badge 3 with solid fill">
            <a:extLst>
              <a:ext uri="{FF2B5EF4-FFF2-40B4-BE49-F238E27FC236}">
                <a16:creationId xmlns:a16="http://schemas.microsoft.com/office/drawing/2014/main" id="{A91D1E1E-5317-EC47-8D81-00579D68ED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23293" y="3373046"/>
            <a:ext cx="923579" cy="923579"/>
          </a:xfrm>
          <a:prstGeom prst="rect">
            <a:avLst/>
          </a:prstGeom>
        </p:spPr>
      </p:pic>
      <p:pic>
        <p:nvPicPr>
          <p:cNvPr id="48" name="Graphic 47" descr="Badge with solid fill">
            <a:extLst>
              <a:ext uri="{FF2B5EF4-FFF2-40B4-BE49-F238E27FC236}">
                <a16:creationId xmlns:a16="http://schemas.microsoft.com/office/drawing/2014/main" id="{AD594A13-DB7F-634C-98AF-A1BA01247E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9007" y="4146625"/>
            <a:ext cx="618211" cy="618211"/>
          </a:xfrm>
          <a:prstGeom prst="rect">
            <a:avLst/>
          </a:prstGeom>
        </p:spPr>
      </p:pic>
      <p:pic>
        <p:nvPicPr>
          <p:cNvPr id="50" name="Graphic 49" descr="Badge 1 with solid fill">
            <a:extLst>
              <a:ext uri="{FF2B5EF4-FFF2-40B4-BE49-F238E27FC236}">
                <a16:creationId xmlns:a16="http://schemas.microsoft.com/office/drawing/2014/main" id="{7D2A23AE-B67A-834F-90F4-B43736BD43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9148" y="4957182"/>
            <a:ext cx="532971" cy="5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8DA6-7AA5-5F43-8CB7-89C0CF16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9B91-20CE-9644-AC0B-003A5D4C5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109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CY" dirty="0">
              <a:solidFill>
                <a:schemeClr val="bg1"/>
              </a:solidFill>
            </a:endParaRPr>
          </a:p>
          <a:p>
            <a:r>
              <a:rPr lang="en-GB" dirty="0"/>
              <a:t>Over the recent years there has been a rise in labour migration from California to Texas, given the 0 state income tax and lower costs of living.</a:t>
            </a:r>
          </a:p>
          <a:p>
            <a:endParaRPr lang="en-GB" dirty="0"/>
          </a:p>
          <a:p>
            <a:r>
              <a:rPr lang="en-GB" dirty="0"/>
              <a:t>We wanted to check whether skills/requirements/job descriptions match between these two states. </a:t>
            </a:r>
          </a:p>
          <a:p>
            <a:endParaRPr lang="en-GB" dirty="0"/>
          </a:p>
          <a:p>
            <a:r>
              <a:rPr lang="en-GB" dirty="0"/>
              <a:t>Therefore we can make a conclusion that Californians are more prone to leave since Texas jobs ask for the same set of skills.</a:t>
            </a:r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6637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3126-EC22-574A-836D-736D03BB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Stopwords 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46B3-2A34-F14F-88BA-CDAE99D645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875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Y"/>
              <a:t> </a:t>
            </a:r>
          </a:p>
          <a:p>
            <a:pPr marL="0" indent="0">
              <a:buNone/>
            </a:pPr>
            <a:endParaRPr lang="en-CY"/>
          </a:p>
          <a:p>
            <a:pPr marL="0" indent="0">
              <a:buNone/>
            </a:pPr>
            <a:endParaRPr lang="en-CY"/>
          </a:p>
          <a:p>
            <a:pPr marL="0" indent="0">
              <a:buNone/>
            </a:pPr>
            <a:endParaRPr lang="en-CY" dirty="0"/>
          </a:p>
        </p:txBody>
      </p:sp>
      <p:pic>
        <p:nvPicPr>
          <p:cNvPr id="5" name="Picture 4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A2FB8362-BDA9-444D-8599-5FD5A1F5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84" y="1408993"/>
            <a:ext cx="7228831" cy="40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158D-6DDF-AE4D-A3B7-9F194CA7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Topic Number Selection</a:t>
            </a:r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38C71429-28BB-084A-B62C-EAB2D9BD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1511" y="1593511"/>
            <a:ext cx="8708978" cy="4304273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FF5B388-4DAE-404D-BB8A-FE67906F76E8}"/>
              </a:ext>
            </a:extLst>
          </p:cNvPr>
          <p:cNvSpPr/>
          <p:nvPr/>
        </p:nvSpPr>
        <p:spPr>
          <a:xfrm>
            <a:off x="5769158" y="1690688"/>
            <a:ext cx="407773" cy="3954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17FA3-D98C-6C41-8C13-E7D37D2FF5F0}"/>
              </a:ext>
            </a:extLst>
          </p:cNvPr>
          <p:cNvSpPr txBox="1"/>
          <p:nvPr/>
        </p:nvSpPr>
        <p:spPr>
          <a:xfrm>
            <a:off x="3603009" y="5897784"/>
            <a:ext cx="563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Y" dirty="0"/>
              <a:t>Coherence Scores Vs Number of Topics for New York</a:t>
            </a:r>
          </a:p>
        </p:txBody>
      </p:sp>
    </p:spTree>
    <p:extLst>
      <p:ext uri="{BB962C8B-B14F-4D97-AF65-F5344CB8AC3E}">
        <p14:creationId xmlns:p14="http://schemas.microsoft.com/office/powerpoint/2010/main" val="25105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443D-C7BC-8F40-8311-B0905700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/>
              <a:t> </a:t>
            </a:r>
            <a:endParaRPr lang="en-CY" dirty="0"/>
          </a:p>
        </p:txBody>
      </p:sp>
      <p:pic>
        <p:nvPicPr>
          <p:cNvPr id="52" name="Picture 51" descr="Diagram, venn diagram&#10;&#10;Description automatically generated">
            <a:extLst>
              <a:ext uri="{FF2B5EF4-FFF2-40B4-BE49-F238E27FC236}">
                <a16:creationId xmlns:a16="http://schemas.microsoft.com/office/drawing/2014/main" id="{2D614541-ED87-2E4E-AF2C-0107D92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29" y="88962"/>
            <a:ext cx="7430741" cy="66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A1D52DE-0B33-457A-85ED-73765EE71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-1" y="10"/>
            <a:ext cx="12191997" cy="685799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7" name="Oval 136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B04037-8DC5-C54F-98FC-14160370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327" y="1295892"/>
            <a:ext cx="3952428" cy="19333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cap="all" spc="1500" dirty="0">
                <a:ea typeface="Source Sans Pro SemiBold" panose="020B0603030403020204" pitchFamily="34" charset="0"/>
              </a:rPr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C7D0-D6DC-6140-BE2F-2EEEA30C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371" y="3675794"/>
            <a:ext cx="3330341" cy="9207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spc="400" dirty="0"/>
              <a:t>We will be happy to answer questions!</a:t>
            </a:r>
          </a:p>
        </p:txBody>
      </p:sp>
      <p:sp>
        <p:nvSpPr>
          <p:cNvPr id="139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1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Dark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551</Words>
  <Application>Microsoft Office PowerPoint</Application>
  <PresentationFormat>Widescreen</PresentationFormat>
  <Paragraphs>81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Source Sans Pro</vt:lpstr>
      <vt:lpstr>FunkyShapesDarkVTI</vt:lpstr>
      <vt:lpstr>Hackathon  #2</vt:lpstr>
      <vt:lpstr>Roadmap</vt:lpstr>
      <vt:lpstr>Hypothesis</vt:lpstr>
      <vt:lpstr>Stopwords </vt:lpstr>
      <vt:lpstr>Topic Number Selection</vt:lpstr>
      <vt:lpstr>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 #1</dc:title>
  <dc:creator>Mike Halios</dc:creator>
  <cp:lastModifiedBy>Булат Фаррахов</cp:lastModifiedBy>
  <cp:revision>42</cp:revision>
  <dcterms:created xsi:type="dcterms:W3CDTF">2021-06-09T11:31:56Z</dcterms:created>
  <dcterms:modified xsi:type="dcterms:W3CDTF">2021-06-23T14:49:14Z</dcterms:modified>
</cp:coreProperties>
</file>